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7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5" r:id="rId14"/>
    <p:sldId id="279" r:id="rId15"/>
    <p:sldId id="280" r:id="rId16"/>
    <p:sldId id="281" r:id="rId17"/>
    <p:sldId id="282" r:id="rId18"/>
    <p:sldId id="283" r:id="rId19"/>
    <p:sldId id="259" r:id="rId20"/>
    <p:sldId id="260" r:id="rId21"/>
    <p:sldId id="261" r:id="rId22"/>
    <p:sldId id="263" r:id="rId23"/>
    <p:sldId id="262" r:id="rId24"/>
    <p:sldId id="265" r:id="rId25"/>
    <p:sldId id="264" r:id="rId26"/>
    <p:sldId id="266" r:id="rId27"/>
    <p:sldId id="278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89081" autoAdjust="0"/>
  </p:normalViewPr>
  <p:slideViewPr>
    <p:cSldViewPr>
      <p:cViewPr varScale="1">
        <p:scale>
          <a:sx n="114" d="100"/>
          <a:sy n="114" d="100"/>
        </p:scale>
        <p:origin x="1584" y="16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Dell\Documents\CA%20PR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Dell\Documents\CA%20PRO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Dell\Documents\CA%20PRO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Dell\Documents\CA%20PRO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Dell\Documents\CA%20PR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/>
              <a:t>Pressure Vs Altitude</a:t>
            </a:r>
          </a:p>
        </c:rich>
      </c:tx>
      <c:layout>
        <c:manualLayout>
          <c:xMode val="edge"/>
          <c:yMode val="edge"/>
          <c:x val="0.351758414559414"/>
          <c:y val="0.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0743769954624637"/>
          <c:y val="0.0921815506714351"/>
          <c:w val="0.888596436458659"/>
          <c:h val="0.8153319723548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Pressure</c:v>
                </c:pt>
              </c:strCache>
            </c:strRef>
          </c:tx>
          <c:spPr>
            <a:ln w="19050" cmpd="sng">
              <a:solidFill>
                <a:prstClr val="black"/>
              </a:solidFill>
              <a:prstDash val="solid"/>
            </a:ln>
          </c:spP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/>
              <a:lstStyle/>
              <a:p>
                <a:pPr>
                  <a:defRPr sz="12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Sheet1!$A$3:$A$16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Sheet1!$B$3:$B$16</c:f>
              <c:numCache>
                <c:formatCode>General</c:formatCode>
                <c:ptCount val="14"/>
                <c:pt idx="0">
                  <c:v>101.324</c:v>
                </c:pt>
                <c:pt idx="1">
                  <c:v>89.88944908261138</c:v>
                </c:pt>
                <c:pt idx="2">
                  <c:v>79.5227273241928</c:v>
                </c:pt>
                <c:pt idx="3">
                  <c:v>70.145844124684</c:v>
                </c:pt>
                <c:pt idx="4">
                  <c:v>61.68484415408377</c:v>
                </c:pt>
                <c:pt idx="5">
                  <c:v>54.0696885954133</c:v>
                </c:pt>
                <c:pt idx="6">
                  <c:v>47.23413710374913</c:v>
                </c:pt>
                <c:pt idx="7">
                  <c:v>41.1156304946017</c:v>
                </c:pt>
                <c:pt idx="8">
                  <c:v>35.65517417550785</c:v>
                </c:pt>
                <c:pt idx="9">
                  <c:v>30.79722233533364</c:v>
                </c:pt>
                <c:pt idx="10">
                  <c:v>26.48956290646451</c:v>
                </c:pt>
                <c:pt idx="11">
                  <c:v>22.68320331578665</c:v>
                </c:pt>
                <c:pt idx="12">
                  <c:v>19.33225704115023</c:v>
                </c:pt>
                <c:pt idx="13">
                  <c:v>16.39383099085313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0811936"/>
        <c:axId val="-190808816"/>
      </c:lineChart>
      <c:catAx>
        <c:axId val="-190811936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IN" sz="1400"/>
                  <a:t>Altitude (m)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08088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90808816"/>
        <c:scaling>
          <c:orientation val="minMax"/>
        </c:scaling>
        <c:delete val="0"/>
        <c:axPos val="l"/>
        <c:majorGridlines/>
        <c:minorGridlines>
          <c:spPr>
            <a:ln>
              <a:solidFill>
                <a:sysClr val="windowText" lastClr="000000">
                  <a:alpha val="0"/>
                </a:sysClr>
              </a:solidFill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sz="1400"/>
                  <a:t>Pressure</a:t>
                </a:r>
                <a:r>
                  <a:rPr lang="en-IN" sz="1400" baseline="0"/>
                  <a:t> (kPa)</a:t>
                </a:r>
                <a:endParaRPr lang="en-IN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0811936"/>
        <c:crossesAt val="1.0"/>
        <c:crossBetween val="midCat"/>
        <c:majorUnit val="10.0"/>
        <c:minorUnit val="5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/>
              <a:t>Pressure Vs Temperature</a:t>
            </a:r>
          </a:p>
        </c:rich>
      </c:tx>
      <c:layout>
        <c:manualLayout>
          <c:xMode val="edge"/>
          <c:yMode val="edge"/>
          <c:x val="0.409075602768668"/>
          <c:y val="0.0102995732246131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0900160278690056"/>
          <c:y val="0.0819771417597575"/>
          <c:w val="0.888596436458659"/>
          <c:h val="0.8153319723548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Sheet1!$B$30</c:f>
              <c:strCache>
                <c:ptCount val="1"/>
                <c:pt idx="0">
                  <c:v>Temperature </c:v>
                </c:pt>
              </c:strCache>
            </c:strRef>
          </c:tx>
          <c:spPr>
            <a:ln w="19050" cmpd="sng">
              <a:solidFill>
                <a:prstClr val="black"/>
              </a:solidFill>
              <a:prstDash val="solid"/>
            </a:ln>
          </c:spP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/>
              <a:lstStyle/>
              <a:p>
                <a:pPr>
                  <a:defRPr sz="12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Sheet1!$A$31:$A$44</c:f>
              <c:numCache>
                <c:formatCode>General</c:formatCode>
                <c:ptCount val="14"/>
                <c:pt idx="0">
                  <c:v>16.39383</c:v>
                </c:pt>
                <c:pt idx="1">
                  <c:v>19.33226000000001</c:v>
                </c:pt>
                <c:pt idx="2">
                  <c:v>22.68319999999999</c:v>
                </c:pt>
                <c:pt idx="3">
                  <c:v>26.48955999999997</c:v>
                </c:pt>
                <c:pt idx="4">
                  <c:v>30.79721999999999</c:v>
                </c:pt>
                <c:pt idx="5">
                  <c:v>35.65517000000001</c:v>
                </c:pt>
                <c:pt idx="6">
                  <c:v>41.11563</c:v>
                </c:pt>
                <c:pt idx="7">
                  <c:v>47.23414000000001</c:v>
                </c:pt>
                <c:pt idx="8">
                  <c:v>54.06969</c:v>
                </c:pt>
                <c:pt idx="9">
                  <c:v>61.68484</c:v>
                </c:pt>
                <c:pt idx="10">
                  <c:v>70.14583999999998</c:v>
                </c:pt>
                <c:pt idx="11">
                  <c:v>79.52272999999998</c:v>
                </c:pt>
                <c:pt idx="12">
                  <c:v>89.88944999999998</c:v>
                </c:pt>
                <c:pt idx="13">
                  <c:v>101.324</c:v>
                </c:pt>
              </c:numCache>
            </c:numRef>
          </c:cat>
          <c:val>
            <c:numRef>
              <c:f>Sheet1!$B$31:$B$44</c:f>
              <c:numCache>
                <c:formatCode>General</c:formatCode>
                <c:ptCount val="14"/>
                <c:pt idx="0">
                  <c:v>54.38</c:v>
                </c:pt>
                <c:pt idx="1">
                  <c:v>58.05</c:v>
                </c:pt>
                <c:pt idx="2">
                  <c:v>61.68</c:v>
                </c:pt>
                <c:pt idx="3">
                  <c:v>65.28</c:v>
                </c:pt>
                <c:pt idx="4">
                  <c:v>68.85</c:v>
                </c:pt>
                <c:pt idx="5">
                  <c:v>72.4</c:v>
                </c:pt>
                <c:pt idx="6">
                  <c:v>75.92</c:v>
                </c:pt>
                <c:pt idx="7">
                  <c:v>79.42</c:v>
                </c:pt>
                <c:pt idx="8">
                  <c:v>82.9</c:v>
                </c:pt>
                <c:pt idx="9">
                  <c:v>86.35</c:v>
                </c:pt>
                <c:pt idx="10">
                  <c:v>89.79</c:v>
                </c:pt>
                <c:pt idx="11">
                  <c:v>93.23</c:v>
                </c:pt>
                <c:pt idx="12">
                  <c:v>96.62</c:v>
                </c:pt>
                <c:pt idx="13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1171072"/>
        <c:axId val="-191167952"/>
      </c:lineChart>
      <c:catAx>
        <c:axId val="-191171072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IN" sz="1400"/>
                  <a:t>Pressure (kPa)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-1911679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91167952"/>
        <c:scaling>
          <c:orientation val="minMax"/>
          <c:max val="110.0"/>
          <c:min val="50.0"/>
        </c:scaling>
        <c:delete val="0"/>
        <c:axPos val="l"/>
        <c:majorGridlines/>
        <c:minorGridlines>
          <c:spPr>
            <a:ln>
              <a:solidFill>
                <a:sysClr val="windowText" lastClr="000000">
                  <a:alpha val="36000"/>
                </a:sysClr>
              </a:solidFill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sz="1400"/>
                  <a:t>Temperature (*C)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191171072"/>
        <c:crossesAt val="1.0"/>
        <c:crossBetween val="midCat"/>
        <c:minorUnit val="5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 dirty="0" smtClean="0"/>
              <a:t>Temperature Vs Altitude</a:t>
            </a:r>
            <a:endParaRPr lang="en-US" sz="2400" dirty="0"/>
          </a:p>
        </c:rich>
      </c:tx>
      <c:layout>
        <c:manualLayout>
          <c:xMode val="edge"/>
          <c:yMode val="edge"/>
          <c:x val="0.309603840503544"/>
          <c:y val="0.0053763440860215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0725492007787844"/>
          <c:y val="0.0921815358923844"/>
          <c:w val="0.888596436458659"/>
          <c:h val="0.8153319723548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Sheet1!$B$54</c:f>
              <c:strCache>
                <c:ptCount val="1"/>
                <c:pt idx="0">
                  <c:v>Temperature(*C)</c:v>
                </c:pt>
              </c:strCache>
            </c:strRef>
          </c:tx>
          <c:spPr>
            <a:ln w="19050" cmpd="sng">
              <a:solidFill>
                <a:prstClr val="black"/>
              </a:solidFill>
              <a:prstDash val="solid"/>
            </a:ln>
          </c:spP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/>
              <a:lstStyle/>
              <a:p>
                <a:pPr>
                  <a:defRPr sz="12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Sheet1!$A$55:$A$68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Sheet1!$B$55:$B$68</c:f>
              <c:numCache>
                <c:formatCode>General</c:formatCode>
                <c:ptCount val="14"/>
                <c:pt idx="0">
                  <c:v>100.0</c:v>
                </c:pt>
                <c:pt idx="1">
                  <c:v>96.62</c:v>
                </c:pt>
                <c:pt idx="2">
                  <c:v>93.23</c:v>
                </c:pt>
                <c:pt idx="3">
                  <c:v>89.79</c:v>
                </c:pt>
                <c:pt idx="4">
                  <c:v>86.35</c:v>
                </c:pt>
                <c:pt idx="5">
                  <c:v>82.9</c:v>
                </c:pt>
                <c:pt idx="6">
                  <c:v>79.42</c:v>
                </c:pt>
                <c:pt idx="7">
                  <c:v>75.92</c:v>
                </c:pt>
                <c:pt idx="8">
                  <c:v>72.4</c:v>
                </c:pt>
                <c:pt idx="9">
                  <c:v>68.85</c:v>
                </c:pt>
                <c:pt idx="10">
                  <c:v>65.28</c:v>
                </c:pt>
                <c:pt idx="11">
                  <c:v>61.68</c:v>
                </c:pt>
                <c:pt idx="12">
                  <c:v>58.05</c:v>
                </c:pt>
                <c:pt idx="13">
                  <c:v>54.38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1295216"/>
        <c:axId val="-191292784"/>
      </c:lineChart>
      <c:catAx>
        <c:axId val="-191295216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IN" sz="1400" dirty="0"/>
                  <a:t>Altitude</a:t>
                </a:r>
                <a:r>
                  <a:rPr lang="en-IN" sz="1400" baseline="0" dirty="0"/>
                  <a:t> (m)</a:t>
                </a:r>
                <a:endParaRPr lang="en-IN" sz="1400" dirty="0"/>
              </a:p>
            </c:rich>
          </c:tx>
          <c:layout>
            <c:manualLayout>
              <c:xMode val="edge"/>
              <c:yMode val="edge"/>
              <c:x val="0.455069928258339"/>
              <c:y val="0.957241997834965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12927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91292784"/>
        <c:scaling>
          <c:orientation val="minMax"/>
          <c:max val="110.0"/>
          <c:min val="50.0"/>
        </c:scaling>
        <c:delete val="0"/>
        <c:axPos val="l"/>
        <c:majorGridlines/>
        <c:minorGridlines>
          <c:spPr>
            <a:ln>
              <a:solidFill>
                <a:sysClr val="windowText" lastClr="000000">
                  <a:alpha val="36000"/>
                </a:sysClr>
              </a:solidFill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sz="1400" dirty="0"/>
                  <a:t>Temperature (*C)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1295216"/>
        <c:crossesAt val="1.0"/>
        <c:crossBetween val="midCat"/>
        <c:minorUnit val="5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/>
              <a:t>Altitude Vs Pressure Vs Temperature</a:t>
            </a:r>
          </a:p>
        </c:rich>
      </c:tx>
      <c:layout/>
      <c:overlay val="0"/>
    </c:title>
    <c:autoTitleDeleted val="0"/>
    <c:view3D>
      <c:rotX val="15"/>
      <c:rotY val="2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57540996790443"/>
          <c:y val="0.0159230781083872"/>
          <c:w val="0.938051618547682"/>
          <c:h val="0.943715003156442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Sheet1!$B$81</c:f>
              <c:strCache>
                <c:ptCount val="1"/>
                <c:pt idx="0">
                  <c:v>Pressure (kPa)</c:v>
                </c:pt>
              </c:strCache>
            </c:strRef>
          </c:tx>
          <c:invertIfNegative val="0"/>
          <c:dLbls>
            <c:numFmt formatCode="#,##0.00" sourceLinked="0"/>
            <c:spPr>
              <a:gradFill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Sheet1!$A$82:$A$95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Sheet1!$B$82:$B$95</c:f>
              <c:numCache>
                <c:formatCode>General</c:formatCode>
                <c:ptCount val="14"/>
                <c:pt idx="0">
                  <c:v>101.324</c:v>
                </c:pt>
                <c:pt idx="1">
                  <c:v>89.88944999999998</c:v>
                </c:pt>
                <c:pt idx="2">
                  <c:v>79.52272999999998</c:v>
                </c:pt>
                <c:pt idx="3">
                  <c:v>70.14583999999998</c:v>
                </c:pt>
                <c:pt idx="4">
                  <c:v>61.68484</c:v>
                </c:pt>
                <c:pt idx="5">
                  <c:v>54.06969</c:v>
                </c:pt>
                <c:pt idx="6">
                  <c:v>47.23414000000001</c:v>
                </c:pt>
                <c:pt idx="7">
                  <c:v>41.11563</c:v>
                </c:pt>
                <c:pt idx="8">
                  <c:v>35.65517000000001</c:v>
                </c:pt>
                <c:pt idx="9">
                  <c:v>30.79721999999999</c:v>
                </c:pt>
                <c:pt idx="10">
                  <c:v>26.48955999999998</c:v>
                </c:pt>
                <c:pt idx="11">
                  <c:v>22.68319999999999</c:v>
                </c:pt>
                <c:pt idx="12">
                  <c:v>19.33226000000001</c:v>
                </c:pt>
                <c:pt idx="13">
                  <c:v>16.39383</c:v>
                </c:pt>
              </c:numCache>
            </c:numRef>
          </c:val>
        </c:ser>
        <c:ser>
          <c:idx val="1"/>
          <c:order val="1"/>
          <c:tx>
            <c:strRef>
              <c:f>Sheet1!$D$81</c:f>
              <c:strCache>
                <c:ptCount val="1"/>
                <c:pt idx="0">
                  <c:v>Temperature(*C)</c:v>
                </c:pt>
              </c:strCache>
            </c:strRef>
          </c:tx>
          <c:invertIfNegative val="0"/>
          <c:dLbls>
            <c:numFmt formatCode="#,##0.00" sourceLinked="0"/>
            <c:spPr>
              <a:gradFill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Sheet1!$A$82:$A$95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Sheet1!$D$82:$D$95</c:f>
              <c:numCache>
                <c:formatCode>General</c:formatCode>
                <c:ptCount val="14"/>
                <c:pt idx="0">
                  <c:v>100.0</c:v>
                </c:pt>
                <c:pt idx="1">
                  <c:v>96.62</c:v>
                </c:pt>
                <c:pt idx="2">
                  <c:v>93.23</c:v>
                </c:pt>
                <c:pt idx="3">
                  <c:v>89.79</c:v>
                </c:pt>
                <c:pt idx="4">
                  <c:v>86.35</c:v>
                </c:pt>
                <c:pt idx="5">
                  <c:v>82.9</c:v>
                </c:pt>
                <c:pt idx="6">
                  <c:v>79.42</c:v>
                </c:pt>
                <c:pt idx="7">
                  <c:v>75.92</c:v>
                </c:pt>
                <c:pt idx="8">
                  <c:v>72.4</c:v>
                </c:pt>
                <c:pt idx="9">
                  <c:v>68.85</c:v>
                </c:pt>
                <c:pt idx="10">
                  <c:v>65.28</c:v>
                </c:pt>
                <c:pt idx="11">
                  <c:v>61.68</c:v>
                </c:pt>
                <c:pt idx="12">
                  <c:v>58.05</c:v>
                </c:pt>
                <c:pt idx="13">
                  <c:v>54.38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338796192"/>
        <c:axId val="-338856016"/>
        <c:axId val="-338853696"/>
      </c:bar3DChart>
      <c:catAx>
        <c:axId val="-338796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sz="1400" dirty="0"/>
                  <a:t>Altitude (m)</a:t>
                </a:r>
              </a:p>
            </c:rich>
          </c:tx>
          <c:layout>
            <c:manualLayout>
              <c:xMode val="edge"/>
              <c:yMode val="edge"/>
              <c:x val="0.413272856517935"/>
              <c:y val="0.845244470916751"/>
            </c:manualLayout>
          </c:layout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338856016"/>
        <c:crosses val="autoZero"/>
        <c:auto val="1"/>
        <c:lblAlgn val="ctr"/>
        <c:lblOffset val="100"/>
        <c:noMultiLvlLbl val="0"/>
      </c:catAx>
      <c:valAx>
        <c:axId val="-3388560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338796192"/>
        <c:crosses val="autoZero"/>
        <c:crossBetween val="between"/>
      </c:valAx>
      <c:serAx>
        <c:axId val="-338853696"/>
        <c:scaling>
          <c:orientation val="minMax"/>
        </c:scaling>
        <c:delete val="1"/>
        <c:axPos val="b"/>
        <c:majorTickMark val="out"/>
        <c:minorTickMark val="none"/>
        <c:tickLblPos val="none"/>
        <c:crossAx val="-338856016"/>
        <c:crosses val="autoZero"/>
      </c:serAx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layout>
        <c:manualLayout>
          <c:xMode val="edge"/>
          <c:yMode val="edge"/>
          <c:x val="0.76252646544182"/>
          <c:y val="0.081490411247236"/>
          <c:w val="0.23557008020237"/>
          <c:h val="0.13146738602119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Altitude Vs Pressure Vs Temperature</a:t>
            </a:r>
            <a:endParaRPr lang="en-IN" dirty="0"/>
          </a:p>
        </c:rich>
      </c:tx>
      <c:layout>
        <c:manualLayout>
          <c:xMode val="edge"/>
          <c:yMode val="edge"/>
          <c:x val="0.270916666666667"/>
          <c:y val="0.101851851851852"/>
        </c:manualLayout>
      </c:layout>
      <c:overlay val="1"/>
    </c:title>
    <c:autoTitleDeleted val="0"/>
    <c:view3D>
      <c:rotX val="20"/>
      <c:rotY val="15"/>
      <c:depthPercent val="12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416209536307961"/>
          <c:y val="0.173086176727909"/>
          <c:w val="0.939200787401575"/>
          <c:h val="0.78262554680664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Pressure (kPa) Obtain</c:v>
                </c:pt>
              </c:strCache>
            </c:strRef>
          </c:tx>
          <c:invertIfNegative val="0"/>
          <c:dLbls>
            <c:spPr>
              <a:gradFill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Sheet2!$B$3:$B$16</c:f>
              <c:numCache>
                <c:formatCode>General</c:formatCode>
                <c:ptCount val="14"/>
                <c:pt idx="0">
                  <c:v>101.325</c:v>
                </c:pt>
                <c:pt idx="1">
                  <c:v>89.86</c:v>
                </c:pt>
                <c:pt idx="2">
                  <c:v>79.46</c:v>
                </c:pt>
                <c:pt idx="3">
                  <c:v>70.06</c:v>
                </c:pt>
                <c:pt idx="4">
                  <c:v>61.57</c:v>
                </c:pt>
                <c:pt idx="5">
                  <c:v>53.96</c:v>
                </c:pt>
                <c:pt idx="6">
                  <c:v>47.12</c:v>
                </c:pt>
                <c:pt idx="7">
                  <c:v>40.99</c:v>
                </c:pt>
                <c:pt idx="8">
                  <c:v>35.53</c:v>
                </c:pt>
                <c:pt idx="9">
                  <c:v>30.68</c:v>
                </c:pt>
                <c:pt idx="10">
                  <c:v>26.37</c:v>
                </c:pt>
                <c:pt idx="11">
                  <c:v>22.57</c:v>
                </c:pt>
                <c:pt idx="12">
                  <c:v>19.23</c:v>
                </c:pt>
                <c:pt idx="13">
                  <c:v>16.29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Pressure (kPa) found</c:v>
                </c:pt>
              </c:strCache>
            </c:strRef>
          </c:tx>
          <c:invertIfNegative val="0"/>
          <c:dLbls>
            <c:numFmt formatCode="#,##0.00" sourceLinked="0"/>
            <c:spPr>
              <a:gradFill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Sheet2!$C$3:$C$16</c:f>
              <c:numCache>
                <c:formatCode>General</c:formatCode>
                <c:ptCount val="14"/>
                <c:pt idx="0">
                  <c:v>101.324</c:v>
                </c:pt>
                <c:pt idx="1">
                  <c:v>89.88944999999998</c:v>
                </c:pt>
                <c:pt idx="2">
                  <c:v>79.52272999999998</c:v>
                </c:pt>
                <c:pt idx="3">
                  <c:v>70.14583999999999</c:v>
                </c:pt>
                <c:pt idx="4">
                  <c:v>61.68484</c:v>
                </c:pt>
                <c:pt idx="5">
                  <c:v>54.06969</c:v>
                </c:pt>
                <c:pt idx="6">
                  <c:v>47.23414000000001</c:v>
                </c:pt>
                <c:pt idx="7">
                  <c:v>41.11563</c:v>
                </c:pt>
                <c:pt idx="8">
                  <c:v>35.65517</c:v>
                </c:pt>
                <c:pt idx="9">
                  <c:v>30.79722</c:v>
                </c:pt>
                <c:pt idx="10">
                  <c:v>26.48956</c:v>
                </c:pt>
                <c:pt idx="11">
                  <c:v>22.6832</c:v>
                </c:pt>
                <c:pt idx="12">
                  <c:v>19.33226000000001</c:v>
                </c:pt>
                <c:pt idx="13">
                  <c:v>16.39383</c:v>
                </c:pt>
              </c:numCache>
            </c:numRef>
          </c:val>
        </c:ser>
        <c:ser>
          <c:idx val="3"/>
          <c:order val="2"/>
          <c:tx>
            <c:strRef>
              <c:f>Sheet2!$E$2</c:f>
              <c:strCache>
                <c:ptCount val="1"/>
                <c:pt idx="0">
                  <c:v>Temperature(*C) obtain</c:v>
                </c:pt>
              </c:strCache>
            </c:strRef>
          </c:tx>
          <c:invertIfNegative val="0"/>
          <c:dLbls>
            <c:spPr>
              <a:gradFill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Sheet2!$E$3:$E$16</c:f>
              <c:numCache>
                <c:formatCode>General</c:formatCode>
                <c:ptCount val="14"/>
                <c:pt idx="0">
                  <c:v>100.1</c:v>
                </c:pt>
                <c:pt idx="1">
                  <c:v>96.62</c:v>
                </c:pt>
                <c:pt idx="2">
                  <c:v>93.23</c:v>
                </c:pt>
                <c:pt idx="3">
                  <c:v>89.79</c:v>
                </c:pt>
                <c:pt idx="4">
                  <c:v>86.35</c:v>
                </c:pt>
                <c:pt idx="5">
                  <c:v>82.91</c:v>
                </c:pt>
                <c:pt idx="6">
                  <c:v>79.42</c:v>
                </c:pt>
                <c:pt idx="7">
                  <c:v>75.92</c:v>
                </c:pt>
                <c:pt idx="8">
                  <c:v>72.41</c:v>
                </c:pt>
                <c:pt idx="9">
                  <c:v>68.85</c:v>
                </c:pt>
                <c:pt idx="10">
                  <c:v>65.28</c:v>
                </c:pt>
                <c:pt idx="11">
                  <c:v>61.68</c:v>
                </c:pt>
                <c:pt idx="12">
                  <c:v>58.05</c:v>
                </c:pt>
                <c:pt idx="13">
                  <c:v>54.38</c:v>
                </c:pt>
              </c:numCache>
            </c:numRef>
          </c:val>
        </c:ser>
        <c:ser>
          <c:idx val="2"/>
          <c:order val="3"/>
          <c:tx>
            <c:strRef>
              <c:f>Sheet2!$D$2</c:f>
              <c:strCache>
                <c:ptCount val="1"/>
                <c:pt idx="0">
                  <c:v> Temperature (*C) found</c:v>
                </c:pt>
              </c:strCache>
            </c:strRef>
          </c:tx>
          <c:invertIfNegative val="0"/>
          <c:dLbls>
            <c:spPr>
              <a:gradFill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0.0</c:v>
                </c:pt>
                <c:pt idx="1">
                  <c:v>1000.0</c:v>
                </c:pt>
                <c:pt idx="2">
                  <c:v>2000.0</c:v>
                </c:pt>
                <c:pt idx="3">
                  <c:v>3000.0</c:v>
                </c:pt>
                <c:pt idx="4">
                  <c:v>4000.0</c:v>
                </c:pt>
                <c:pt idx="5">
                  <c:v>5000.0</c:v>
                </c:pt>
                <c:pt idx="6">
                  <c:v>6000.0</c:v>
                </c:pt>
                <c:pt idx="7">
                  <c:v>7000.0</c:v>
                </c:pt>
                <c:pt idx="8">
                  <c:v>8000.0</c:v>
                </c:pt>
                <c:pt idx="9">
                  <c:v>9000.0</c:v>
                </c:pt>
                <c:pt idx="10">
                  <c:v>10000.0</c:v>
                </c:pt>
                <c:pt idx="11">
                  <c:v>11000.0</c:v>
                </c:pt>
                <c:pt idx="12">
                  <c:v>12000.0</c:v>
                </c:pt>
                <c:pt idx="13">
                  <c:v>13000.0</c:v>
                </c:pt>
              </c:numCache>
            </c:numRef>
          </c:cat>
          <c:val>
            <c:numRef>
              <c:f>Sheet2!$D$3:$D$16</c:f>
              <c:numCache>
                <c:formatCode>General</c:formatCode>
                <c:ptCount val="14"/>
                <c:pt idx="0">
                  <c:v>100.01</c:v>
                </c:pt>
                <c:pt idx="1">
                  <c:v>96.66999999999998</c:v>
                </c:pt>
                <c:pt idx="2">
                  <c:v>93.34</c:v>
                </c:pt>
                <c:pt idx="3">
                  <c:v>90.01</c:v>
                </c:pt>
                <c:pt idx="4">
                  <c:v>86.67999999999999</c:v>
                </c:pt>
                <c:pt idx="5">
                  <c:v>83.35</c:v>
                </c:pt>
                <c:pt idx="6">
                  <c:v>80.02</c:v>
                </c:pt>
                <c:pt idx="7">
                  <c:v>76.69</c:v>
                </c:pt>
                <c:pt idx="8">
                  <c:v>73.36</c:v>
                </c:pt>
                <c:pt idx="9">
                  <c:v>70.03</c:v>
                </c:pt>
                <c:pt idx="10">
                  <c:v>66.71</c:v>
                </c:pt>
                <c:pt idx="11">
                  <c:v>63.37</c:v>
                </c:pt>
                <c:pt idx="12">
                  <c:v>60.04</c:v>
                </c:pt>
                <c:pt idx="13">
                  <c:v>56.71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91335088"/>
        <c:axId val="-191584208"/>
        <c:axId val="-191581888"/>
      </c:bar3DChart>
      <c:catAx>
        <c:axId val="-1913350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sz="1400" b="1" dirty="0" smtClean="0"/>
                  <a:t>Altitude (m)</a:t>
                </a:r>
                <a:endParaRPr lang="en-IN" sz="14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1584208"/>
        <c:crosses val="autoZero"/>
        <c:auto val="0"/>
        <c:lblAlgn val="ctr"/>
        <c:lblOffset val="100"/>
        <c:noMultiLvlLbl val="0"/>
      </c:catAx>
      <c:valAx>
        <c:axId val="-19158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91335088"/>
        <c:crosses val="autoZero"/>
        <c:crossBetween val="between"/>
      </c:valAx>
      <c:serAx>
        <c:axId val="-191581888"/>
        <c:scaling>
          <c:orientation val="minMax"/>
        </c:scaling>
        <c:delete val="1"/>
        <c:axPos val="b"/>
        <c:majorTickMark val="out"/>
        <c:minorTickMark val="none"/>
        <c:tickLblPos val="none"/>
        <c:crossAx val="-191584208"/>
        <c:crosses val="autoZero"/>
      </c:serAx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1200"/>
            </a:pPr>
            <a:endParaRPr lang="en-US"/>
          </a:p>
        </c:txPr>
      </c:legendEntry>
      <c:layout>
        <c:manualLayout>
          <c:xMode val="edge"/>
          <c:yMode val="edge"/>
          <c:x val="0.7071187664042"/>
          <c:y val="0.205248468941382"/>
          <c:w val="0.291492344706912"/>
          <c:h val="0.230243802857976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B8C6E-5343-4DC4-AC05-03A541174772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5DD31-E58F-40A0-8763-86B4B321E01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port_Layer_Security" TargetMode="External"/><Relationship Id="rId4" Type="http://schemas.openxmlformats.org/officeDocument/2006/relationships/hyperlink" Target="https://en.wikipedia.org/wiki/Secure_Sockets_Layer" TargetMode="External"/><Relationship Id="rId5" Type="http://schemas.openxmlformats.org/officeDocument/2006/relationships/hyperlink" Target="https://en.wikipedia.org/wiki/Pretty_Good_Privacy" TargetMode="External"/><Relationship Id="rId6" Type="http://schemas.openxmlformats.org/officeDocument/2006/relationships/hyperlink" Target="https://en.wikipedia.org/wiki/Secure_Shell" TargetMode="External"/><Relationship Id="rId7" Type="http://schemas.openxmlformats.org/officeDocument/2006/relationships/hyperlink" Target="https://en.wikipedia.org/wiki/S/MIM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IN" sz="1200" dirty="0" smtClean="0"/>
              <a:t>The system is designed to help users to reheat their coffee mug. 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We have a altitude and pressure sensor on raspberry pie and the data of both sensor is send to cloud i.e. Google firebase which in turn return the optimum boiling  temperature of coffee. 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A heating coil is keep inside the coffee mug to heat  the liquid.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Other sensor  i.e. temperature is also kept inside the coffee mug to measure the optimum temperature of coffee.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Whenever the user put down the coffee mug, the temperature sensor detect the temperature of coffee.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If the temperature of coffee is less than the value came from the cloud, the circuit will start to heat the coffee.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If the temperature of coffee is equal to or greater than the value came from cloud, the circuit will stop to heat the coffee.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The user can also manually disconnect the circuit with the help of android app with is link with system.</a:t>
            </a:r>
          </a:p>
          <a:p>
            <a:pPr algn="just">
              <a:lnSpc>
                <a:spcPct val="150000"/>
              </a:lnSpc>
            </a:pPr>
            <a:r>
              <a:rPr lang="en-IN" sz="1200" dirty="0" smtClean="0"/>
              <a:t>Moreover if there is any change in the altitude or in the pressure the optimum boiling  temperature of coffee also changes 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5DD31-E58F-40A0-8763-86B4B321E01F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5DD31-E58F-40A0-8763-86B4B321E01F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exchanging data between a browser and a server, the data can only be text.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is text, and we can convert any JavaScript object into JSON, and send JSON to the server.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also convert any JSON received from the server into JavaScript objects.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 we can work with the data as JavaScript objects, with no complicated parsing and translations.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72D-B205-4936-B3D6-3ED786B8E5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cryptography,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(Secure Hash Algorithm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cryptographic hash function designed by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National Security Agency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a U.S. Federal Information Processing Standard published by the United States NIST.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ransport Layer Security"/>
              </a:rPr>
              <a:t>TLS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ecure Sockets Layer"/>
              </a:rPr>
              <a:t>SSL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retty Good Privacy"/>
              </a:rPr>
              <a:t>PGP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cure Shell"/>
              </a:rPr>
              <a:t>SSH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/MIME"/>
              </a:rPr>
              <a:t>S/MIME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 requires the google play services dependencies.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72D-B205-4936-B3D6-3ED786B8E5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72D-B205-4936-B3D6-3ED786B8E5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parent hierarchy </a:t>
            </a:r>
          </a:p>
          <a:p>
            <a:endParaRPr lang="en-US" dirty="0"/>
          </a:p>
          <a:p>
            <a:r>
              <a:rPr lang="en-US" dirty="0"/>
              <a:t>If we have multiple records, every record is a parent and the information in it is saved as its children.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72D-B205-4936-B3D6-3ED786B8E5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5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72D-B205-4936-B3D6-3ED786B8E5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2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CA99-04D9-41D1-8D99-2E619FC142C3}" type="slidenum">
              <a:rPr lang="en-IN" smtClean="0"/>
              <a:pPr/>
              <a:t>26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E4A115-70D6-4B3E-B424-A3D2D4326EDB}" type="datetimeFigureOut">
              <a:rPr lang="en-IN" smtClean="0"/>
              <a:t>27/11/17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B7DCC9F-D807-45EF-A181-2DAC739A3998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SMART HEATER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4221088"/>
            <a:ext cx="45365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SUSHRUTH RADHAKRISHNA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SURYA TAMIRISA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PATEL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TANAY DESAI</a:t>
            </a:r>
          </a:p>
          <a:p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Protocol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027" name="Picture 3" descr="C:\Users\Dell\Downloads\Screen Shot 2017-11-24 at 5.33.20 P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3836172"/>
            <a:ext cx="5760641" cy="2285724"/>
          </a:xfrm>
          <a:prstGeom prst="rect">
            <a:avLst/>
          </a:prstGeom>
          <a:noFill/>
        </p:spPr>
      </p:pic>
      <p:pic>
        <p:nvPicPr>
          <p:cNvPr id="1028" name="Picture 4" descr="C:\Users\Dell\Downloads\Screen Shot 2017-11-24 at 5.32.52 P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268760"/>
            <a:ext cx="5751139" cy="2232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2565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200" dirty="0" smtClean="0"/>
              <a:t>Temperature and Humidity sensor- UART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A universal asynchronous receiver-transmitter (UART) is a computer hardware device for asynchronous serial communication in which the data format and transmission speeds are configurable. 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The electric signalling levels and methods are handled by a driver circuit external to the UART. 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A UART is usually an individual (or part of an) integrated circuit used for serial communication over a computer or peripheral device serial port.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Protocol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5832648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IN" sz="2200" dirty="0" smtClean="0"/>
              <a:t>Single bus serial communication using UART: </a:t>
            </a:r>
          </a:p>
          <a:p>
            <a:pPr lvl="2">
              <a:lnSpc>
                <a:spcPct val="150000"/>
              </a:lnSpc>
            </a:pPr>
            <a:r>
              <a:rPr lang="en-IN" sz="1700" dirty="0" smtClean="0"/>
              <a:t>40 bits of data transmitted – from sensor</a:t>
            </a:r>
          </a:p>
          <a:p>
            <a:pPr lvl="2">
              <a:lnSpc>
                <a:spcPct val="150000"/>
              </a:lnSpc>
            </a:pPr>
            <a:r>
              <a:rPr lang="en-IN" sz="1700" dirty="0" smtClean="0"/>
              <a:t>0-15 – Temperature(MSB – positive or negative) – 16 bits</a:t>
            </a:r>
          </a:p>
          <a:p>
            <a:pPr lvl="2">
              <a:lnSpc>
                <a:spcPct val="150000"/>
              </a:lnSpc>
            </a:pPr>
            <a:r>
              <a:rPr lang="en-IN" sz="1700" dirty="0" smtClean="0"/>
              <a:t>16-31 – Humidity(MSB – positive or negative) - bits</a:t>
            </a:r>
          </a:p>
          <a:p>
            <a:pPr lvl="2">
              <a:lnSpc>
                <a:spcPct val="150000"/>
              </a:lnSpc>
            </a:pPr>
            <a:r>
              <a:rPr lang="en-IN" sz="1700" dirty="0" smtClean="0"/>
              <a:t>32-39 – Checksum – 8 bits</a:t>
            </a:r>
          </a:p>
          <a:p>
            <a:pPr lvl="1"/>
            <a:endParaRPr lang="en-IN" sz="2200" dirty="0" smtClean="0"/>
          </a:p>
          <a:p>
            <a:pPr>
              <a:buNone/>
            </a:pPr>
            <a:r>
              <a:rPr lang="en-IN" sz="2200" dirty="0" smtClean="0"/>
              <a:t/>
            </a:r>
            <a:br>
              <a:rPr lang="en-IN" sz="2200" dirty="0" smtClean="0"/>
            </a:br>
            <a:endParaRPr lang="en-IN" sz="22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8960"/>
            <a:ext cx="802374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95800"/>
          </a:xfrm>
        </p:spPr>
        <p:txBody>
          <a:bodyPr/>
          <a:lstStyle/>
          <a:p>
            <a:r>
              <a:rPr lang="en-IN" dirty="0" smtClean="0"/>
              <a:t>There are two modules in the flow: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 </a:t>
            </a:r>
            <a:r>
              <a:rPr lang="en-IN" dirty="0" smtClean="0">
                <a:solidFill>
                  <a:srgbClr val="FF0000"/>
                </a:solidFill>
              </a:rPr>
              <a:t>Module 1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>
                <a:solidFill>
                  <a:srgbClr val="FF0000"/>
                </a:solidFill>
              </a:rPr>
              <a:t>Module 2</a:t>
            </a:r>
            <a:r>
              <a:rPr lang="en-IN" dirty="0" smtClean="0"/>
              <a:t>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0792" y="836712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</a:t>
            </a:r>
            <a:r>
              <a:rPr kumimoji="0" lang="en-IN" sz="5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Process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52" y="2572236"/>
            <a:ext cx="1475527" cy="134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84874"/>
            <a:ext cx="142875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2296656"/>
            <a:ext cx="2155957" cy="1616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8" y="4844746"/>
            <a:ext cx="2155957" cy="1616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78" y="5098628"/>
            <a:ext cx="1475527" cy="1341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245" y="4581480"/>
            <a:ext cx="2013254" cy="2013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136" y="2958034"/>
            <a:ext cx="1139584" cy="56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28" y="2914353"/>
            <a:ext cx="1139584" cy="569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136" y="5491565"/>
            <a:ext cx="1139584" cy="569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728" y="5368334"/>
            <a:ext cx="1139584" cy="5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A4E50-A9BA-4C0F-AB88-66E04386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How is the application communicating with the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F35539-4969-430B-A9C5-D6D22EFD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389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users android application is connected to</a:t>
            </a:r>
            <a:r>
              <a:rPr lang="en-US" sz="2400" b="1" dirty="0"/>
              <a:t> Google’s Firebase</a:t>
            </a:r>
            <a:r>
              <a:rPr lang="en-US" sz="2400" dirty="0"/>
              <a:t>, a </a:t>
            </a:r>
            <a:r>
              <a:rPr lang="en-US" sz="2400" dirty="0" err="1"/>
              <a:t>realtime</a:t>
            </a:r>
            <a:r>
              <a:rPr lang="en-US" sz="2400" dirty="0"/>
              <a:t> database.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is run by MongoDB, which is a NoSQL database program.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requires your application to use google play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 uses </a:t>
            </a:r>
            <a:r>
              <a:rPr lang="en-US" sz="2400" dirty="0" err="1"/>
              <a:t>json</a:t>
            </a:r>
            <a:r>
              <a:rPr lang="en-US" sz="2400" dirty="0"/>
              <a:t> documents to read and write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5CAA23-A074-40E1-84C0-6892766F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4600" dirty="0" smtClean="0">
                <a:solidFill>
                  <a:schemeClr val="tx1"/>
                </a:solidFill>
              </a:rPr>
              <a:t>How to connect to firebase?</a:t>
            </a:r>
            <a:endParaRPr lang="en-US" sz="4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26906B-CAB9-4C9A-8AD2-B19F0529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Authenticate the user, by generating a signed key/certificate, which uses the </a:t>
            </a:r>
            <a:r>
              <a:rPr lang="en-US" sz="2200" b="1" dirty="0"/>
              <a:t>SHA-1 protocol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a database in Firebase using the signed key.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Add the firebase libraries/dependencies to your development environment.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29FF0C-DE75-4BB6-B2BC-EBA2174E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4600" dirty="0" smtClean="0">
                <a:solidFill>
                  <a:schemeClr val="tx1"/>
                </a:solidFill>
              </a:rPr>
              <a:t>Firebase</a:t>
            </a:r>
            <a:endParaRPr lang="en-US" sz="4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0C0452-DDDD-4540-A323-A680CD8A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firebase can be setup using the GUI through the web browser or through code in the development environment.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Elements in firebase are updated from the raspberry pi readings.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Raspberry pi integrates to the firebase through python script. </a:t>
            </a:r>
          </a:p>
        </p:txBody>
      </p:sp>
    </p:spTree>
    <p:extLst>
      <p:ext uri="{BB962C8B-B14F-4D97-AF65-F5344CB8AC3E}">
        <p14:creationId xmlns:p14="http://schemas.microsoft.com/office/powerpoint/2010/main" val="33030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E6160D-2DC6-4CF7-9C65-F10D278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A detailed view of the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4F4356D-5110-4EB8-A96B-03D69215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109207" cy="4833282"/>
          </a:xfrm>
        </p:spPr>
      </p:pic>
    </p:spTree>
    <p:extLst>
      <p:ext uri="{BB962C8B-B14F-4D97-AF65-F5344CB8AC3E}">
        <p14:creationId xmlns:p14="http://schemas.microsoft.com/office/powerpoint/2010/main" val="10710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00FB3B-183B-4C7E-BA2D-F0BF6776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Android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BA632054-0655-4432-BF13-10FAFC320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32656"/>
            <a:ext cx="3466777" cy="61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Formula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/>
          <a:p>
            <a:r>
              <a:rPr lang="en-IN" dirty="0" smtClean="0"/>
              <a:t>Atmospheric Pressure : To get pressure at different altitude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988840"/>
            <a:ext cx="423865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3568" y="3717032"/>
          <a:ext cx="7920878" cy="256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5"/>
                <a:gridCol w="4674389"/>
                <a:gridCol w="2022354"/>
              </a:tblGrid>
              <a:tr h="1440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Parameter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Value</a:t>
                      </a:r>
                      <a:endParaRPr lang="en-IN" dirty="0"/>
                    </a:p>
                  </a:txBody>
                  <a:tcPr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p</a:t>
                      </a:r>
                      <a:r>
                        <a:rPr lang="en-IN" sz="1400" baseline="-25000" dirty="0"/>
                        <a:t>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Sea Level Standard Atmospheric Pressure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101.325 </a:t>
                      </a:r>
                      <a:r>
                        <a:rPr lang="en-IN" sz="1400" dirty="0" err="1" smtClean="0"/>
                        <a:t>kPa</a:t>
                      </a:r>
                      <a:endParaRPr lang="en-IN" sz="1400" dirty="0"/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L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Temperature Lapse Rate, = G/C</a:t>
                      </a:r>
                      <a:r>
                        <a:rPr lang="en-IN" sz="1400" baseline="-25000" dirty="0" smtClean="0"/>
                        <a:t>p</a:t>
                      </a:r>
                      <a:r>
                        <a:rPr lang="en-IN" sz="1400" dirty="0" smtClean="0"/>
                        <a:t> For Dry Air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0.0065 K/m</a:t>
                      </a:r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T</a:t>
                      </a:r>
                      <a:r>
                        <a:rPr lang="en-IN" sz="1400" baseline="-25000" dirty="0"/>
                        <a:t>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Sea Level Standard Temperature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288.15 K</a:t>
                      </a:r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g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Earth-surface Gravitational Acceleration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9.81</a:t>
                      </a:r>
                      <a:r>
                        <a:rPr lang="en-IN" sz="1400" dirty="0"/>
                        <a:t> m/s</a:t>
                      </a:r>
                      <a:r>
                        <a:rPr lang="en-IN" sz="1400" baseline="30000" dirty="0"/>
                        <a:t>2</a:t>
                      </a:r>
                      <a:endParaRPr lang="en-IN" sz="1400" dirty="0"/>
                    </a:p>
                  </a:txBody>
                  <a:tcPr anchor="ctr"/>
                </a:tc>
              </a:tr>
              <a:tr h="402868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M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Molar Mass Of Dry Air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0.029 kg/mol</a:t>
                      </a:r>
                      <a:endParaRPr lang="en-IN" sz="1400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/>
                        <a:t>R</a:t>
                      </a:r>
                      <a:r>
                        <a:rPr lang="en-IN" sz="1400" baseline="-25000" dirty="0"/>
                        <a:t>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Universal</a:t>
                      </a:r>
                      <a:r>
                        <a:rPr lang="en-IN" sz="1400" baseline="0" dirty="0" smtClean="0"/>
                        <a:t> Gas  Constant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8.32 </a:t>
                      </a:r>
                      <a:r>
                        <a:rPr lang="en-IN" sz="1400" dirty="0"/>
                        <a:t>J/(</a:t>
                      </a:r>
                      <a:r>
                        <a:rPr lang="en-IN" sz="1400" dirty="0" err="1"/>
                        <a:t>mol•K</a:t>
                      </a:r>
                      <a:r>
                        <a:rPr lang="en-IN" sz="1400" dirty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Idea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monitor the temperature of coffee and switch on the coffee heater remotely, from a phone.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4F05C6-7F9E-4C28-ADB4-79D128A97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4" y="3453003"/>
            <a:ext cx="2880320" cy="1920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30BDE8-4493-460D-97B2-1F12C2BC4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11" y="4296641"/>
            <a:ext cx="1520577" cy="360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FE1891-6371-4475-B4AB-EF1602A02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3453003"/>
            <a:ext cx="3024337" cy="1892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Formula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/>
          <a:p>
            <a:r>
              <a:rPr lang="en-IN" dirty="0" err="1" smtClean="0"/>
              <a:t>Clausius</a:t>
            </a:r>
            <a:r>
              <a:rPr lang="en-IN" dirty="0" smtClean="0"/>
              <a:t> </a:t>
            </a:r>
            <a:r>
              <a:rPr lang="en-IN" dirty="0" err="1" smtClean="0"/>
              <a:t>Clapeyron</a:t>
            </a:r>
            <a:r>
              <a:rPr lang="en-IN" dirty="0" smtClean="0"/>
              <a:t> Equation : To get temperature at different pressure.  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3568" y="3717032"/>
          <a:ext cx="7920878" cy="256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5"/>
                <a:gridCol w="4674389"/>
                <a:gridCol w="2022354"/>
              </a:tblGrid>
              <a:tr h="1440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Parameter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Value</a:t>
                      </a:r>
                      <a:endParaRPr lang="en-IN" dirty="0"/>
                    </a:p>
                  </a:txBody>
                  <a:tcPr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 smtClean="0"/>
                        <a:t>p</a:t>
                      </a:r>
                      <a:r>
                        <a:rPr lang="en-IN" sz="1400" i="0" baseline="-25000" dirty="0" smtClean="0"/>
                        <a:t>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Atmospheric Pressure At Temperature</a:t>
                      </a:r>
                      <a:r>
                        <a:rPr lang="en-IN" sz="1400" baseline="0" dirty="0" smtClean="0"/>
                        <a:t> T1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kPa</a:t>
                      </a:r>
                      <a:endParaRPr lang="en-IN" sz="1400" dirty="0"/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 smtClean="0"/>
                        <a:t>P</a:t>
                      </a:r>
                      <a:r>
                        <a:rPr lang="en-IN" sz="1400" i="0" baseline="-25000" dirty="0" smtClean="0"/>
                        <a:t>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Atmospheric Pressure At Temperature</a:t>
                      </a:r>
                      <a:r>
                        <a:rPr lang="en-IN" sz="1400" baseline="0" dirty="0" smtClean="0"/>
                        <a:t> T2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kPa</a:t>
                      </a:r>
                      <a:endParaRPr lang="en-IN" sz="1400" dirty="0"/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kumimoji="0" lang="el-GR" sz="1400" b="0" i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kumimoji="0" lang="en-IN" sz="1400" b="0" i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 </a:t>
                      </a:r>
                      <a:r>
                        <a:rPr kumimoji="0" lang="en-IN" sz="1400" b="0" i="1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vap</a:t>
                      </a:r>
                      <a:endParaRPr lang="en-IN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Heat</a:t>
                      </a:r>
                      <a:r>
                        <a:rPr lang="en-IN" sz="1400" baseline="0" dirty="0" smtClean="0"/>
                        <a:t> Of Vaporization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40.7 kJ/mol</a:t>
                      </a:r>
                      <a:endParaRPr lang="en-IN" sz="1400" dirty="0"/>
                    </a:p>
                  </a:txBody>
                  <a:tcPr anchor="ctr"/>
                </a:tc>
              </a:tr>
              <a:tr h="367335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 smtClean="0"/>
                        <a:t>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Gas</a:t>
                      </a:r>
                      <a:r>
                        <a:rPr lang="en-IN" sz="1400" baseline="0" dirty="0" smtClean="0"/>
                        <a:t> Constant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8.32 J/(</a:t>
                      </a:r>
                      <a:r>
                        <a:rPr lang="en-IN" sz="1400" dirty="0" err="1" smtClean="0"/>
                        <a:t>mol•K</a:t>
                      </a:r>
                      <a:r>
                        <a:rPr lang="en-IN" sz="1400" dirty="0" smtClean="0"/>
                        <a:t>)</a:t>
                      </a:r>
                    </a:p>
                  </a:txBody>
                  <a:tcPr anchor="ctr"/>
                </a:tc>
              </a:tr>
              <a:tr h="402868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 smtClean="0"/>
                        <a:t>T1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Temperature At Pressure 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K</a:t>
                      </a:r>
                      <a:endParaRPr lang="en-IN" sz="1400" dirty="0"/>
                    </a:p>
                  </a:txBody>
                  <a:tcPr anchor="ctr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IN" sz="1400" i="1" dirty="0" smtClean="0"/>
                        <a:t>T2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Temperature At Pressure 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K</a:t>
                      </a:r>
                      <a:endParaRPr lang="en-IN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132856"/>
            <a:ext cx="434404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2195736" y="620688"/>
          <a:ext cx="6948264" cy="623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268760"/>
          <a:ext cx="2304256" cy="4223385"/>
        </p:xfrm>
        <a:graphic>
          <a:graphicData uri="http://schemas.openxmlformats.org/drawingml/2006/table">
            <a:tbl>
              <a:tblPr/>
              <a:tblGrid>
                <a:gridCol w="971600"/>
                <a:gridCol w="1332656"/>
              </a:tblGrid>
              <a:tr h="66675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From Altitude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Sensor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From Pressure Sensor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Altitude (m)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Pressure </a:t>
                      </a:r>
                      <a:endParaRPr lang="en-IN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kPa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101.325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89.86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79.46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53.96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47.12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35.53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26.37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11000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22.57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12000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19.23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13000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16.29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83568" y="448072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Graph Analysis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123728" y="692696"/>
          <a:ext cx="7020272" cy="6165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124744"/>
          <a:ext cx="2448272" cy="4752531"/>
        </p:xfrm>
        <a:graphic>
          <a:graphicData uri="http://schemas.openxmlformats.org/drawingml/2006/table">
            <a:tbl>
              <a:tblPr/>
              <a:tblGrid>
                <a:gridCol w="945540"/>
                <a:gridCol w="1502732"/>
              </a:tblGrid>
              <a:tr h="8246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From Pressure Sensor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Clausis</a:t>
                      </a: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Clapeyron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Equation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1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Pressure (kPa)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Temperature</a:t>
                      </a:r>
                    </a:p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(*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101.325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89.86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96.62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79.46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89.79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86.35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53.96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47.12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79.42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75.92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35.53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72.41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68.85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26.37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65.28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22.57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61.68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19.23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58.05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4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16.29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54.38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83568" y="448072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Graph Analysis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2195736" y="620688"/>
          <a:ext cx="6948264" cy="623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196752"/>
          <a:ext cx="2376264" cy="4287908"/>
        </p:xfrm>
        <a:graphic>
          <a:graphicData uri="http://schemas.openxmlformats.org/drawingml/2006/table">
            <a:tbl>
              <a:tblPr/>
              <a:tblGrid>
                <a:gridCol w="936104"/>
                <a:gridCol w="1440160"/>
              </a:tblGrid>
              <a:tr h="73127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From Altitude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Sensor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Clausis</a:t>
                      </a: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Clapeyron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Equation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982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Altitude (m)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Temperature (*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96.62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89.79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86.35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79.42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75.92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8000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72.41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9000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68.85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10000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65.28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11000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61.68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12000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58.05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3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13000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54.38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83568" y="448072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Graph Analysis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0" y="548680"/>
          <a:ext cx="9144000" cy="6309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20463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Various Data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260648"/>
          <a:ext cx="9144001" cy="6139088"/>
        </p:xfrm>
        <a:graphic>
          <a:graphicData uri="http://schemas.openxmlformats.org/drawingml/2006/table">
            <a:tbl>
              <a:tblPr/>
              <a:tblGrid>
                <a:gridCol w="1397341"/>
                <a:gridCol w="1490497"/>
                <a:gridCol w="2476251"/>
                <a:gridCol w="2034462"/>
                <a:gridCol w="1745450"/>
              </a:tblGrid>
              <a:tr h="14518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From Altitude Sensor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From Pressure Sensor 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Every 100m increase in Altitude 1.2kPa decrease in pressure From Atmospheric Pressure Formula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From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Clausis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Clapeyron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Equation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Every 150m increase in Altitude 0.5*C decrease in Temperature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812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Altitude (m) 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Pressure (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kPa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Pressure (</a:t>
                      </a:r>
                      <a:r>
                        <a:rPr lang="en-IN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kPa</a:t>
                      </a:r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Temperature(*C)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Temperature (*C)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101.325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101.32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100.1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100.01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1000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89.86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89.8894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96.62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96.67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2000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79.46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79.52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93.23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93.34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3000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70.06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70.145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89.79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90.01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4000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61.57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61.68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86.35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86.68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5000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53.96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54.06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82.91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83.35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6000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47.12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47.23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79.42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80.02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7000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40.99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41.12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75.92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76.69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8000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35.53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35.65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72.41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73.36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9000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30.68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30.81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68.85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70.03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10000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26.37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26.52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65.28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66.71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11000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22.57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22.68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61.68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63.37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12000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19.23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19.33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58.05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60.04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6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13000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16.29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16.39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54.38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56.71</a:t>
                      </a:r>
                    </a:p>
                  </a:txBody>
                  <a:tcPr marL="9199" marR="9199" marT="919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/>
              <a:t>Can be implemented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Medical equipments while transporting organs.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Chemical laboratory for maintain unstable compounds.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Home automation.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Flight simulators.</a:t>
            </a:r>
          </a:p>
          <a:p>
            <a:pPr lvl="1">
              <a:lnSpc>
                <a:spcPct val="150000"/>
              </a:lnSpc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Future Scope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IN" dirty="0" smtClean="0"/>
              <a:t>QUESTIONS?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4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What’s the Big Thing?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This is a generic application which could be used to maintain three parameters of a system:</a:t>
            </a:r>
          </a:p>
          <a:p>
            <a:pPr marL="982980" lvl="2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982980" lvl="2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982980" lvl="2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Humidity 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The system could be as small as a coffee cup all the way to medical equipment.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49685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200" dirty="0" smtClean="0"/>
              <a:t>The system is designed to help users to reheat their coffee mug.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We have a altitude and pressure sensor on raspberry pie and the data of both sensor is send to cloud i.e. Google firebase which in turn return the optimum boiling  temperature of coffee. 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A heating coil is keep inside the coffee mug to heat  the liquid.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Other sensor  i.e. temperature is also kept inside the coffee mug to measure the optimum temperature of coffee.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Whenever the user put down the coffee mug, the temperature sensor detect the temperature of coffee.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708688"/>
          </a:xfrm>
        </p:spPr>
        <p:txBody>
          <a:bodyPr>
            <a:noAutofit/>
          </a:bodyPr>
          <a:lstStyle/>
          <a:p>
            <a:r>
              <a:rPr lang="en-IN" sz="4500" dirty="0" smtClean="0">
                <a:solidFill>
                  <a:schemeClr val="tx1"/>
                </a:solidFill>
                <a:latin typeface="+mn-lt"/>
              </a:rPr>
              <a:t>How it will work?</a:t>
            </a:r>
            <a:endParaRPr lang="en-IN" sz="45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482453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200" dirty="0" smtClean="0"/>
              <a:t>If the temperature of coffee is less than the value came from the cloud, the circuit will start to heat the coffee.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If the temperature of coffee is equal to or greater than the value came from cloud, the circuit will stop to heat the coffee.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The user can also manually disconnect the circuit with the help of android app with is link with system.</a:t>
            </a:r>
          </a:p>
          <a:p>
            <a:pPr algn="just">
              <a:lnSpc>
                <a:spcPct val="150000"/>
              </a:lnSpc>
            </a:pPr>
            <a:r>
              <a:rPr lang="en-IN" sz="2200" dirty="0" smtClean="0"/>
              <a:t>Moreover if there is any change in the altitude or in the pressure the optimum boiling  temperature of coffee also changes 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708688"/>
          </a:xfrm>
        </p:spPr>
        <p:txBody>
          <a:bodyPr>
            <a:noAutofit/>
          </a:bodyPr>
          <a:lstStyle/>
          <a:p>
            <a:r>
              <a:rPr lang="en-IN" sz="4500" dirty="0" smtClean="0">
                <a:solidFill>
                  <a:schemeClr val="tx1"/>
                </a:solidFill>
                <a:latin typeface="+mn-lt"/>
              </a:rPr>
              <a:t>How it will work?</a:t>
            </a:r>
            <a:endParaRPr lang="en-IN" sz="45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C:\Users\Dell\Pictures\ca - 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81128"/>
            <a:ext cx="4561706" cy="2034962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0792" y="836712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Flow diagram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2CA21708-58FE-4947-9074-BAFB6C57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6771857" cy="26642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FC3F156-9C50-4D4F-B55C-47472AF326D8}"/>
              </a:ext>
            </a:extLst>
          </p:cNvPr>
          <p:cNvSpPr/>
          <p:nvPr/>
        </p:nvSpPr>
        <p:spPr>
          <a:xfrm>
            <a:off x="4211960" y="1916832"/>
            <a:ext cx="3168352" cy="244827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10">
            <a:extLst>
              <a:ext uri="{FF2B5EF4-FFF2-40B4-BE49-F238E27FC236}">
                <a16:creationId xmlns:a16="http://schemas.microsoft.com/office/drawing/2014/main" xmlns="" id="{ECFCC0A9-73E0-42CE-902C-D332530B8E9D}"/>
              </a:ext>
            </a:extLst>
          </p:cNvPr>
          <p:cNvCxnSpPr>
            <a:stCxn id="6" idx="3"/>
          </p:cNvCxnSpPr>
          <p:nvPr/>
        </p:nvCxnSpPr>
        <p:spPr>
          <a:xfrm>
            <a:off x="7380312" y="3140968"/>
            <a:ext cx="864096" cy="1656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blob:https://web.whatsapp.com/f910f03a-7395-442c-9b51-91b3c276c51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44" name="AutoShape 4" descr="blob:https://web.whatsapp.com/f910f03a-7395-442c-9b51-91b3c276c51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488"/>
            <a:ext cx="8229600" cy="4695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200" dirty="0" smtClean="0"/>
              <a:t>Raspberry pi : 64-bit ARMv8 Quad-Core Processor at 1.2 GHz.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Sensor : Temperature, Pressure and Altitude.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Connectivity : Wi-Fi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Preferred Cloud : Google Firebase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User App : Android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Programming Language: Python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Cypress board : Output of sensor is </a:t>
            </a:r>
            <a:r>
              <a:rPr lang="en-IN" sz="2200" dirty="0" err="1" smtClean="0"/>
              <a:t>analog</a:t>
            </a:r>
            <a:r>
              <a:rPr lang="en-IN" sz="2200" dirty="0" smtClean="0"/>
              <a:t> and to convert to digital cypress board is used. </a:t>
            </a:r>
          </a:p>
          <a:p>
            <a:pPr>
              <a:lnSpc>
                <a:spcPct val="150000"/>
              </a:lnSpc>
            </a:pPr>
            <a:endParaRPr lang="en-IN" sz="22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0792" y="692696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Hardware Tech Spec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3042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200" dirty="0" smtClean="0"/>
              <a:t>A fully functional mini-computer with Linux operating system. 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The ability to interface multiple devices.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It has an inbuilt LAN ,Wi-Fi, Bluetooth, HDMI and USB Port.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Open source and huge collection of readily available libraries. 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0792" y="692696"/>
            <a:ext cx="7851648" cy="67667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r>
              <a:rPr lang="en-IN" sz="4600" dirty="0" smtClean="0"/>
              <a:t>Why Raspberry pi?</a:t>
            </a:r>
            <a:endParaRPr lang="en-IN" sz="4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0792" y="3688432"/>
            <a:ext cx="7851648" cy="67667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r>
              <a:rPr lang="en-IN" sz="4600" dirty="0" smtClean="0"/>
              <a:t>Why Python?</a:t>
            </a:r>
            <a:endParaRPr lang="en-IN" sz="4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0924" y="4365104"/>
            <a:ext cx="8229600" cy="2304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200" dirty="0"/>
              <a:t>Huge resources for Raspberry Pi integration.</a:t>
            </a:r>
          </a:p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IN" sz="2200" dirty="0" smtClean="0"/>
              <a:t>Large Standard Library.</a:t>
            </a:r>
          </a:p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IN" sz="2200" dirty="0"/>
              <a:t>Simple programming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25658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 smtClean="0"/>
              <a:t>Pressure and Altitude sensor - I2C Protocol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I²C (Inter-Integrated Circuit)  is a multi master, multi salve, packet switched, single ended, serial computer bus. 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It is typically used for attaching lower-speed peripheral ICs to processors and microcontrollers in short-distance, intra-board communication.</a:t>
            </a:r>
          </a:p>
          <a:p>
            <a:pPr lvl="1" algn="just">
              <a:lnSpc>
                <a:spcPct val="150000"/>
              </a:lnSpc>
            </a:pPr>
            <a:r>
              <a:rPr lang="en-IN" sz="2200" dirty="0" smtClean="0"/>
              <a:t>Almost all of the </a:t>
            </a:r>
            <a:r>
              <a:rPr lang="en-IN" sz="2200" dirty="0" err="1" smtClean="0"/>
              <a:t>IoT</a:t>
            </a:r>
            <a:r>
              <a:rPr lang="en-IN" sz="2200" dirty="0" smtClean="0"/>
              <a:t> devises use this protocol to communicate with each other in a closed network of sensors, hardware and cloud.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851648" cy="676672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Protocol</a:t>
            </a:r>
            <a:endParaRPr kumimoji="0" lang="en-IN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252</TotalTime>
  <Words>1327</Words>
  <Application>Microsoft Macintosh PowerPoint</Application>
  <PresentationFormat>On-screen Show (4:3)</PresentationFormat>
  <Paragraphs>367</Paragraphs>
  <Slides>28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Constantia</vt:lpstr>
      <vt:lpstr>HY신명조</vt:lpstr>
      <vt:lpstr>HY중고딕</vt:lpstr>
      <vt:lpstr>Times New Roman</vt:lpstr>
      <vt:lpstr>Wingdings 2</vt:lpstr>
      <vt:lpstr>Arial</vt:lpstr>
      <vt:lpstr>Flow</vt:lpstr>
      <vt:lpstr>SMART HEATER</vt:lpstr>
      <vt:lpstr>Idea</vt:lpstr>
      <vt:lpstr>What’s the Big Thing?</vt:lpstr>
      <vt:lpstr>How it will work?</vt:lpstr>
      <vt:lpstr>How it will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How is the application communicating with the database?</vt:lpstr>
      <vt:lpstr>How to connect to firebase?</vt:lpstr>
      <vt:lpstr>Firebase</vt:lpstr>
      <vt:lpstr>A detailed view of the DB</vt:lpstr>
      <vt:lpstr>Android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Various Data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HEATER</dc:title>
  <dc:creator>Dell</dc:creator>
  <cp:lastModifiedBy>Sushruth Radhakrishna</cp:lastModifiedBy>
  <cp:revision>49</cp:revision>
  <dcterms:created xsi:type="dcterms:W3CDTF">2017-11-27T22:13:43Z</dcterms:created>
  <dcterms:modified xsi:type="dcterms:W3CDTF">2017-11-28T02:37:46Z</dcterms:modified>
</cp:coreProperties>
</file>